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9" r:id="rId3"/>
    <p:sldId id="269" r:id="rId4"/>
    <p:sldId id="270" r:id="rId5"/>
    <p:sldId id="277" r:id="rId6"/>
    <p:sldId id="272" r:id="rId7"/>
    <p:sldId id="275" r:id="rId8"/>
    <p:sldId id="280" r:id="rId9"/>
    <p:sldId id="281" r:id="rId10"/>
    <p:sldId id="276" r:id="rId11"/>
    <p:sldId id="278" r:id="rId12"/>
    <p:sldId id="283" r:id="rId13"/>
    <p:sldId id="282" r:id="rId14"/>
  </p:sldIdLst>
  <p:sldSz cx="9906000" cy="6858000" type="A4"/>
  <p:notesSz cx="6669088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1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Средний стиль 3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4" autoAdjust="0"/>
    <p:restoredTop sz="74585" autoAdjust="0"/>
  </p:normalViewPr>
  <p:slideViewPr>
    <p:cSldViewPr snapToGrid="0">
      <p:cViewPr varScale="1">
        <p:scale>
          <a:sx n="63" d="100"/>
          <a:sy n="63" d="100"/>
        </p:scale>
        <p:origin x="1814" y="53"/>
      </p:cViewPr>
      <p:guideLst>
        <p:guide orient="horz" pos="2156"/>
        <p:guide pos="3116"/>
      </p:guideLst>
    </p:cSldViewPr>
  </p:slideViewPr>
  <p:outlineViewPr>
    <p:cViewPr>
      <p:scale>
        <a:sx n="32" d="100"/>
        <a:sy n="32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90C10C-E189-4D0E-8B6D-984CDA70A76C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4E98D6D-A5B5-4407-865C-799436E69027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2314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A763A28-3106-4A93-8C7A-33B0A2851E3A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45936" y="744538"/>
            <a:ext cx="537721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35588" cy="446722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8250" y="9428163"/>
            <a:ext cx="2889250" cy="4968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8859611-BC2D-452B-992C-3E0D81FBBAEF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4112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ru-RU" altLang="en-US" baseline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en-US"/>
              <a:pPr lvl="0"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Проблема проекта в том что многое</a:t>
            </a:r>
            <a:r>
              <a:rPr lang="ru-RU" baseline="0" dirty="0" smtClean="0"/>
              <a:t> </a:t>
            </a:r>
            <a:r>
              <a:rPr lang="ru-RU" baseline="0" dirty="0" smtClean="0"/>
              <a:t>оборудование очень старое и является в автоматизированным мониторинге и постоянным наблюдением человека. Еще </a:t>
            </a:r>
            <a:r>
              <a:rPr lang="ru-RU" baseline="0" dirty="0" smtClean="0"/>
              <a:t>существует риск аварий которая </a:t>
            </a:r>
            <a:r>
              <a:rPr lang="ru-RU" baseline="0" dirty="0" smtClean="0"/>
              <a:t>является </a:t>
            </a:r>
            <a:r>
              <a:rPr lang="ru-RU" baseline="0" dirty="0" smtClean="0"/>
              <a:t>еще </a:t>
            </a:r>
            <a:r>
              <a:rPr lang="ru-RU" baseline="0" dirty="0" smtClean="0"/>
              <a:t>большей </a:t>
            </a:r>
            <a:r>
              <a:rPr lang="ru-RU" baseline="0" dirty="0" smtClean="0"/>
              <a:t>проблемой для этого проекта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Неконтролируемое выключение станков,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простои станков, риск аварии.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45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0000"/>
                </a:solidFill>
                <a:latin typeface="Roboto" panose="02000000000000000000" pitchFamily="2" charset="0"/>
              </a:rPr>
              <a:t>С</a:t>
            </a:r>
            <a:r>
              <a:rPr lang="ru-RU" sz="1200" b="0" i="0" dirty="0" smtClean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овременные предприятия все больше осознают важность эффективного управления оборудованием. Мониторинг состояния оборудования позволяет оперативно выявлять причины остановки оборудования, время задержки производства и решения для устранения проблем.</a:t>
            </a:r>
            <a:endParaRPr lang="ru-RU" sz="1200" dirty="0" smtClean="0"/>
          </a:p>
          <a:p>
            <a:r>
              <a:rPr lang="ru-RU" dirty="0" err="1" smtClean="0"/>
              <a:t>мо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27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092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конце представляется аналитика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753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46113" y="744538"/>
            <a:ext cx="5376862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Однако, эти </a:t>
            </a:r>
            <a:r>
              <a:rPr lang="ru-RU" sz="1200" kern="12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сверх-функции</a:t>
            </a:r>
            <a:r>
              <a:rPr lang="ru-RU" sz="120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не требуются для выявления реальной загруженности станков и причин простоя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8859611-BC2D-452B-992C-3E0D81FBBAEF}" type="slidenum">
              <a:rPr lang="ru-RU" smtClean="0"/>
              <a:pPr lvl="0">
                <a:defRPr/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703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</p:spPr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E9FC7C44-468A-493B-B161-A7D82D313D7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7A18DC8-44D6-45E3-9BA5-F62A05AA5D6E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1B5540E-382C-4976-B827-E845430A573F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14C60D1C-EDB9-4B93-8D73-0FA7918307A9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5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399DFAC-A9BA-4F76-9748-465EDB585122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7DFF91C-8595-44E4-81EF-EA52DB92F3A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1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1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0FDAB43B-0EB7-4BA4-B522-2DA1DA75EE5D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50D59C7-DD1B-4550-BD60-1533A4A45AF7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DAB328C-FCD7-4741-9FC4-480B7B48C2F6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2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2" y="273052"/>
            <a:ext cx="553773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7AC01FEC-4FC5-4C45-80F9-74927CB2F0BE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ru-RU" alt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988E8B6-0EC3-4330-B595-A12CB21C3019}" type="datetime1">
              <a:rPr lang="ru-RU"/>
              <a:pPr lvl="0">
                <a:defRPr/>
              </a:pPr>
              <a:t>15.01.2024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/>
              <a:t>Общефедральная неделя музыки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Тема Offi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3"/>
          <a:srcRect t="29940" r="9110" b="30460"/>
          <a:stretch>
            <a:fillRect/>
          </a:stretch>
        </p:blipFill>
        <p:spPr>
          <a:xfrm>
            <a:off x="-1" y="4040948"/>
            <a:ext cx="9906001" cy="2817052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</a:p>
          <a:p>
            <a:pPr lvl="1">
              <a:defRPr/>
            </a:pPr>
            <a:r>
              <a:rPr lang="ru-RU"/>
              <a:t>Второй уровень</a:t>
            </a:r>
          </a:p>
          <a:p>
            <a:pPr lvl="2">
              <a:defRPr/>
            </a:pPr>
            <a:r>
              <a:rPr lang="ru-RU"/>
              <a:t>Третий уровень</a:t>
            </a:r>
          </a:p>
          <a:p>
            <a:pPr lvl="3">
              <a:defRPr/>
            </a:pPr>
            <a:r>
              <a:rPr lang="ru-RU"/>
              <a:t>Четвертый уровень</a:t>
            </a:r>
          </a:p>
          <a:p>
            <a:pPr lvl="4">
              <a:defRPr/>
            </a:pPr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C7368CF-747E-45D1-809A-D07469132383}" type="datetime1">
              <a:rPr lang="ru-RU"/>
              <a:pPr lvl="0">
                <a:defRPr/>
              </a:pPr>
              <a:t>15.01.2024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 dirty="0" err="1"/>
              <a:t>Общефедральная</a:t>
            </a:r>
            <a:r>
              <a:rPr lang="ru-RU" dirty="0"/>
              <a:t> неделя музыки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19B0651-EE4F-4900-A07F-96A6BFA9D0F0}" type="slidenum">
              <a:rPr lang="ru-RU"/>
              <a:pPr lvl="0"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:\Кванториум\ПРЕЗЕНТАЦИИ\17-03-05 преза профильные смены\img\shutterstock_379755748 [Converted]-01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294408"/>
            <a:ext cx="9906000" cy="646529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975379" y="1442270"/>
            <a:ext cx="795523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altLang="en-US" sz="4400" b="1" dirty="0">
                <a:ln w="9525">
                  <a:solidFill>
                    <a:srgbClr val="FF0000"/>
                  </a:solidFill>
                </a:ln>
                <a:solidFill>
                  <a:srgbClr val="FF0101"/>
                </a:solidFill>
                <a:latin typeface="Arial"/>
                <a:cs typeface="Arial"/>
              </a:rPr>
              <a:t>Мониторинг состояния оборудования</a:t>
            </a:r>
          </a:p>
          <a:p>
            <a:pPr algn="ctr">
              <a:defRPr/>
            </a:pPr>
            <a: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/>
            </a:r>
            <a:b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</a:br>
            <a:endParaRPr lang="en-US" altLang="ru-RU" sz="2400" b="1" dirty="0">
              <a:ln w="9525">
                <a:solidFill>
                  <a:srgbClr val="002060"/>
                </a:solidFill>
              </a:ln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4493" y="195958"/>
            <a:ext cx="1377007" cy="13770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0747" y="3062395"/>
            <a:ext cx="874564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Свиридов Андрей, </a:t>
            </a:r>
            <a:r>
              <a:rPr lang="ru-RU" sz="2400" b="1" dirty="0" err="1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Шукюров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ru-RU" sz="2400" b="1" dirty="0" err="1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Ариф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, </a:t>
            </a:r>
            <a:r>
              <a:rPr lang="ru-RU" sz="2400" b="1" dirty="0" smtClean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Домнин Николай, </a:t>
            </a:r>
            <a:r>
              <a:rPr lang="ru-RU" sz="2400" b="1" dirty="0" err="1" smtClean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Мармалюк</a:t>
            </a:r>
            <a:r>
              <a:rPr lang="ru-RU" sz="2400" b="1" dirty="0" smtClean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Максим, </a:t>
            </a:r>
            <a:r>
              <a:rPr lang="ru-RU" sz="2400" b="1" dirty="0" smtClean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Коровин </a:t>
            </a:r>
            <a:r>
              <a:rPr lang="ru-RU" sz="2400" b="1" dirty="0">
                <a:ln w="9525">
                  <a:solidFill>
                    <a:srgbClr val="FF0000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Алексей </a:t>
            </a:r>
            <a:endParaRPr lang="ru-RU" sz="2400" b="1" dirty="0" smtClean="0">
              <a:ln w="9525">
                <a:solidFill>
                  <a:srgbClr val="FF0000"/>
                </a:solidFill>
              </a:ln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ru-RU" sz="2400" b="1" dirty="0" smtClean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>Руководитель</a:t>
            </a:r>
            <a:r>
              <a:rPr lang="ru-RU" sz="2400" b="1" dirty="0">
                <a:ln w="9525">
                  <a:solidFill>
                    <a:srgbClr val="002060"/>
                  </a:solidFill>
                </a:ln>
                <a:solidFill>
                  <a:srgbClr val="0070C0"/>
                </a:solidFill>
                <a:latin typeface="Arial"/>
                <a:cs typeface="Arial"/>
              </a:rPr>
              <a:t>: Коршунов Андрей Иванович.</a:t>
            </a:r>
            <a:endParaRPr lang="ru-RU" altLang="en-US" sz="2400" b="1" dirty="0">
              <a:ln w="9525">
                <a:solidFill>
                  <a:srgbClr val="002060"/>
                </a:solidFill>
              </a:ln>
              <a:solidFill>
                <a:srgbClr val="0070C0"/>
              </a:solidFill>
              <a:latin typeface="Arial"/>
              <a:cs typeface="Arial"/>
            </a:endParaRPr>
          </a:p>
          <a:p>
            <a:pPr algn="ctr">
              <a:defRPr/>
            </a:pPr>
            <a:endParaRPr lang="ru-RU" sz="4000" b="1" dirty="0">
              <a:ln w="9525">
                <a:solidFill>
                  <a:srgbClr val="C00000"/>
                </a:solidFill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EC588-858A-6550-E5A5-AF5CFB12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0335"/>
            <a:ext cx="8915400" cy="1143000"/>
          </a:xfrm>
        </p:spPr>
        <p:txBody>
          <a:bodyPr/>
          <a:lstStyle/>
          <a:p>
            <a:r>
              <a:rPr lang="ru-RU" dirty="0"/>
              <a:t>Заказчик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F1F96C-A258-386A-270B-FC9672915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369291"/>
            <a:ext cx="5554980" cy="4528589"/>
          </a:xfrm>
        </p:spPr>
        <p:txBody>
          <a:bodyPr>
            <a:normAutofit/>
          </a:bodyPr>
          <a:lstStyle/>
          <a:p>
            <a:r>
              <a:rPr lang="ru-RU" sz="2800" dirty="0"/>
              <a:t> Этот проект подготавливается для «ЭКЗ»(Электрокабельного </a:t>
            </a:r>
            <a:r>
              <a:rPr lang="ru-RU" sz="2800" dirty="0" err="1"/>
              <a:t>Кольчугинскиго</a:t>
            </a:r>
            <a:r>
              <a:rPr lang="ru-RU" sz="2800" dirty="0"/>
              <a:t> Завода)</a:t>
            </a:r>
          </a:p>
          <a:p>
            <a:r>
              <a:rPr lang="ru-RU" sz="2800" b="0" i="0" dirty="0">
                <a:effectLst/>
              </a:rPr>
              <a:t>На данный момент производственные мощности завода включают шесть цехов основного производства и ряд вспомогательных. Число сотрудников завода — около 1900 человек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CA863C-173B-2A74-9E4B-DA91EDD4B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17" r="-2135" b="17802"/>
          <a:stretch/>
        </p:blipFill>
        <p:spPr>
          <a:xfrm>
            <a:off x="5616619" y="1886338"/>
            <a:ext cx="4289381" cy="2573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69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88B8C-B1AD-BCAE-73C5-3E7F410A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Роли в команде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A26CC5-7C21-43E1-1679-5A7B17B65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1417638"/>
            <a:ext cx="8915400" cy="452596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b="1" dirty="0"/>
              <a:t>Андрей Свиридов </a:t>
            </a:r>
            <a:r>
              <a:rPr lang="ru-RU" dirty="0"/>
              <a:t>– отправка </a:t>
            </a:r>
            <a:r>
              <a:rPr lang="en-US" dirty="0" smtClean="0"/>
              <a:t>Backend</a:t>
            </a:r>
            <a:r>
              <a:rPr lang="ru-RU" dirty="0" smtClean="0"/>
              <a:t>(</a:t>
            </a:r>
            <a:r>
              <a:rPr lang="en-US" dirty="0" smtClean="0"/>
              <a:t>get) </a:t>
            </a:r>
            <a:r>
              <a:rPr lang="ru-RU" dirty="0" smtClean="0"/>
              <a:t>запросов</a:t>
            </a:r>
            <a:r>
              <a:rPr lang="en-US" dirty="0" smtClean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b="1" dirty="0" smtClean="0"/>
              <a:t>Домнин </a:t>
            </a:r>
            <a:r>
              <a:rPr lang="ru-RU" b="1" dirty="0"/>
              <a:t>Николай </a:t>
            </a:r>
            <a:r>
              <a:rPr lang="ru-RU" dirty="0"/>
              <a:t>– получение </a:t>
            </a:r>
            <a:r>
              <a:rPr lang="en-US" dirty="0" smtClean="0"/>
              <a:t>Backend(get) </a:t>
            </a:r>
            <a:r>
              <a:rPr lang="ru-RU" dirty="0"/>
              <a:t>запросов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b="1" dirty="0" smtClean="0"/>
              <a:t>Коровин </a:t>
            </a:r>
            <a:r>
              <a:rPr lang="ru-RU" b="1" dirty="0" smtClean="0"/>
              <a:t>Алексей </a:t>
            </a:r>
            <a:r>
              <a:rPr lang="ru-RU" dirty="0" smtClean="0"/>
              <a:t>– проработка сервера </a:t>
            </a:r>
            <a:r>
              <a:rPr lang="ru-RU" dirty="0" smtClean="0"/>
              <a:t>клиента(оператора)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b="1" dirty="0" err="1" smtClean="0"/>
              <a:t>Шукюров</a:t>
            </a:r>
            <a:r>
              <a:rPr lang="ru-RU" b="1" dirty="0" smtClean="0"/>
              <a:t> </a:t>
            </a:r>
            <a:r>
              <a:rPr lang="ru-RU" b="1" dirty="0"/>
              <a:t>Ариф </a:t>
            </a:r>
            <a:r>
              <a:rPr lang="ru-RU" dirty="0"/>
              <a:t>– проработка сервера </a:t>
            </a:r>
            <a:r>
              <a:rPr lang="ru-RU" dirty="0" smtClean="0"/>
              <a:t>администратора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b="1" dirty="0" err="1" smtClean="0"/>
              <a:t>Мармалюк</a:t>
            </a:r>
            <a:r>
              <a:rPr lang="ru-RU" b="1" dirty="0" smtClean="0"/>
              <a:t> Максим – </a:t>
            </a:r>
            <a:r>
              <a:rPr lang="ru-RU" dirty="0" smtClean="0"/>
              <a:t>делал презентацию 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63961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Литература 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102481"/>
              </p:ext>
            </p:extLst>
          </p:nvPr>
        </p:nvGraphicFramePr>
        <p:xfrm>
          <a:off x="228600" y="1987297"/>
          <a:ext cx="9448800" cy="150181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6299200">
                  <a:extLst>
                    <a:ext uri="{9D8B030D-6E8A-4147-A177-3AD203B41FA5}">
                      <a16:colId xmlns:a16="http://schemas.microsoft.com/office/drawing/2014/main" val="2109173231"/>
                    </a:ext>
                  </a:extLst>
                </a:gridCol>
                <a:gridCol w="3149600">
                  <a:extLst>
                    <a:ext uri="{9D8B030D-6E8A-4147-A177-3AD203B41FA5}">
                      <a16:colId xmlns:a16="http://schemas.microsoft.com/office/drawing/2014/main" val="1941472447"/>
                    </a:ext>
                  </a:extLst>
                </a:gridCol>
              </a:tblGrid>
              <a:tr h="311758">
                <a:tc>
                  <a:txBody>
                    <a:bodyPr/>
                    <a:lstStyle/>
                    <a:p>
                      <a:r>
                        <a:rPr lang="ru-RU" b="0" dirty="0" smtClean="0"/>
                        <a:t>Система контроля станков </a:t>
                      </a:r>
                      <a:r>
                        <a:rPr lang="en-US" b="0" dirty="0" smtClean="0"/>
                        <a:t>CONINTEL.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https://conintel.ru/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28523"/>
                  </a:ext>
                </a:extLst>
              </a:tr>
              <a:tr h="475487">
                <a:tc>
                  <a:txBody>
                    <a:bodyPr/>
                    <a:lstStyle/>
                    <a:p>
                      <a:r>
                        <a:rPr lang="ru-RU" b="0" dirty="0" smtClean="0"/>
                        <a:t>Система мониторинга станков ЧПУ CNC-VISION</a:t>
                      </a:r>
                    </a:p>
                    <a:p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https://cnc-vision.ru/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005151"/>
                  </a:ext>
                </a:extLst>
              </a:tr>
              <a:tr h="495977">
                <a:tc>
                  <a:txBody>
                    <a:bodyPr/>
                    <a:lstStyle/>
                    <a:p>
                      <a:r>
                        <a:rPr lang="ru-RU" b="0" dirty="0" smtClean="0"/>
                        <a:t>Сайт заказчика 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https://elcable.ru/about/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68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40764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020" y="2514918"/>
            <a:ext cx="8915400" cy="1143000"/>
          </a:xfrm>
        </p:spPr>
        <p:txBody>
          <a:bodyPr/>
          <a:lstStyle/>
          <a:p>
            <a:r>
              <a:rPr lang="ru-RU" dirty="0" smtClean="0"/>
              <a:t>СПАСИБО!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176348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61675"/>
            <a:ext cx="8915400" cy="1143000"/>
          </a:xfrm>
        </p:spPr>
        <p:txBody>
          <a:bodyPr/>
          <a:lstStyle/>
          <a:p>
            <a:r>
              <a:rPr lang="ru-RU" dirty="0" smtClean="0"/>
              <a:t>Проблема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277115" y="2877640"/>
            <a:ext cx="5036820" cy="1380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800" dirty="0"/>
              <a:t>Низкая эффективность использования </a:t>
            </a:r>
            <a:r>
              <a:rPr lang="ru-RU" sz="2800" dirty="0" smtClean="0"/>
              <a:t>оборудования. </a:t>
            </a:r>
          </a:p>
          <a:p>
            <a:pPr marL="0" indent="0">
              <a:buNone/>
            </a:pPr>
            <a:r>
              <a:rPr lang="ru-RU" sz="2800" dirty="0" smtClean="0"/>
              <a:t>Риск </a:t>
            </a:r>
            <a:r>
              <a:rPr lang="ru-RU" sz="2800" dirty="0"/>
              <a:t>аварии </a:t>
            </a:r>
            <a:r>
              <a:rPr lang="ru-RU" sz="2800" dirty="0" smtClean="0"/>
              <a:t>на производстве</a:t>
            </a:r>
            <a:endParaRPr lang="ru-RU" sz="2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935" y="2371809"/>
            <a:ext cx="4248079" cy="23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485" y="0"/>
            <a:ext cx="8915400" cy="1143000"/>
          </a:xfrm>
        </p:spPr>
        <p:txBody>
          <a:bodyPr/>
          <a:lstStyle/>
          <a:p>
            <a:r>
              <a:rPr lang="ru-RU" dirty="0"/>
              <a:t>Актуальность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355" y="1143000"/>
            <a:ext cx="9487854" cy="5333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i="0" dirty="0" smtClean="0">
                <a:solidFill>
                  <a:srgbClr val="000000"/>
                </a:solidFill>
                <a:effectLst/>
              </a:rPr>
              <a:t>Мониторинг </a:t>
            </a:r>
            <a:r>
              <a:rPr lang="ru-RU" sz="2800" b="0" i="0" dirty="0">
                <a:solidFill>
                  <a:srgbClr val="000000"/>
                </a:solidFill>
                <a:effectLst/>
              </a:rPr>
              <a:t>состояния оборудования позволяет оперативно выявлять причины остановки оборудования, время задержки производства и решения для устранения проблем.</a:t>
            </a:r>
            <a:endParaRPr lang="ru-RU" sz="2800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42108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580" y="3088757"/>
            <a:ext cx="4273403" cy="27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7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160337"/>
            <a:ext cx="8915400" cy="1143000"/>
          </a:xfrm>
        </p:spPr>
        <p:txBody>
          <a:bodyPr>
            <a:normAutofit/>
          </a:bodyPr>
          <a:lstStyle/>
          <a:p>
            <a:r>
              <a:rPr lang="ru-RU" dirty="0"/>
              <a:t>Цели и задачи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07975" y="1166018"/>
            <a:ext cx="8915400" cy="5003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/>
              <a:t>Цели</a:t>
            </a:r>
            <a:r>
              <a:rPr lang="en-US" sz="2800" b="1" dirty="0"/>
              <a:t>:</a:t>
            </a:r>
            <a:endParaRPr lang="ru-RU" sz="2800" b="1" dirty="0"/>
          </a:p>
          <a:p>
            <a:r>
              <a:rPr lang="ru-RU" sz="2800" dirty="0"/>
              <a:t>Увеличить эффективность использования оборудования</a:t>
            </a:r>
          </a:p>
          <a:p>
            <a:r>
              <a:rPr lang="ru-RU" sz="2800" dirty="0"/>
              <a:t>Снизить риск аварии</a:t>
            </a:r>
          </a:p>
          <a:p>
            <a:r>
              <a:rPr lang="ru-RU" sz="2800" dirty="0"/>
              <a:t>Предоставить статистику о простоях</a:t>
            </a:r>
          </a:p>
          <a:p>
            <a:pPr marL="0" indent="0">
              <a:buNone/>
            </a:pPr>
            <a:r>
              <a:rPr lang="ru-RU" sz="2800" b="1" dirty="0"/>
              <a:t>Задачи:</a:t>
            </a:r>
          </a:p>
          <a:p>
            <a:r>
              <a:rPr lang="ru-RU" sz="2800" dirty="0"/>
              <a:t>Создать базу данных</a:t>
            </a:r>
          </a:p>
          <a:p>
            <a:r>
              <a:rPr lang="ru-RU" sz="2800" dirty="0" smtClean="0"/>
              <a:t>Научиться фиксировать остановки и </a:t>
            </a:r>
            <a:r>
              <a:rPr lang="ru-RU" sz="2800" dirty="0" err="1" smtClean="0"/>
              <a:t>запуки</a:t>
            </a:r>
            <a:r>
              <a:rPr lang="ru-RU" sz="2800" dirty="0" smtClean="0"/>
              <a:t> </a:t>
            </a:r>
            <a:endParaRPr lang="ru-RU" sz="2800" dirty="0"/>
          </a:p>
          <a:p>
            <a:r>
              <a:rPr lang="ru-RU" sz="2800" dirty="0"/>
              <a:t>Проработать систему передачи данных от оператора станка до администратора сервера</a:t>
            </a:r>
            <a:endParaRPr lang="en-US" sz="2800" dirty="0"/>
          </a:p>
          <a:p>
            <a:endParaRPr lang="ru-RU" sz="2800" dirty="0"/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4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6C235-FA44-8C03-C31A-E524FDB97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60335"/>
            <a:ext cx="8915400" cy="1143000"/>
          </a:xfrm>
        </p:spPr>
        <p:txBody>
          <a:bodyPr/>
          <a:lstStyle/>
          <a:p>
            <a:r>
              <a:rPr lang="ru-RU" dirty="0"/>
              <a:t>Этапы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463C59-EBC1-0EBB-4E14-F4D684FF0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44999"/>
            <a:ext cx="8915400" cy="3445162"/>
          </a:xfrm>
        </p:spPr>
        <p:txBody>
          <a:bodyPr>
            <a:normAutofit lnSpcReduction="10000"/>
          </a:bodyPr>
          <a:lstStyle/>
          <a:p>
            <a:r>
              <a:rPr lang="ru-RU" sz="2800" dirty="0"/>
              <a:t>К </a:t>
            </a:r>
            <a:r>
              <a:rPr lang="ru-RU" sz="2800" dirty="0" smtClean="0"/>
              <a:t>началу февраля </a:t>
            </a:r>
            <a:r>
              <a:rPr lang="ru-RU" sz="2800" dirty="0"/>
              <a:t>2024: полностью доработать систему передачи данных от оператора станка до контролирующего лица</a:t>
            </a:r>
          </a:p>
          <a:p>
            <a:r>
              <a:rPr lang="ru-RU" sz="2800" dirty="0" smtClean="0"/>
              <a:t>К середине февраля </a:t>
            </a:r>
            <a:r>
              <a:rPr lang="ru-RU" sz="2800" dirty="0"/>
              <a:t>2024: создать </a:t>
            </a:r>
            <a:r>
              <a:rPr lang="ru-RU" sz="2800" dirty="0" smtClean="0"/>
              <a:t>минимальный готовый продук</a:t>
            </a:r>
            <a:r>
              <a:rPr lang="ru-RU" sz="2800" dirty="0" smtClean="0"/>
              <a:t>т </a:t>
            </a:r>
            <a:r>
              <a:rPr lang="ru-RU" sz="2800" dirty="0" smtClean="0"/>
              <a:t>сайт</a:t>
            </a:r>
            <a:r>
              <a:rPr lang="ru-RU" sz="2800" dirty="0"/>
              <a:t>, на который приходит информация о станках</a:t>
            </a:r>
          </a:p>
          <a:p>
            <a:r>
              <a:rPr lang="ru-RU" sz="2800" dirty="0"/>
              <a:t>К </a:t>
            </a:r>
            <a:r>
              <a:rPr lang="ru-RU" sz="2800" dirty="0" smtClean="0"/>
              <a:t>середине февраля</a:t>
            </a:r>
            <a:r>
              <a:rPr lang="ru-RU" sz="2800" dirty="0" smtClean="0"/>
              <a:t> </a:t>
            </a:r>
            <a:r>
              <a:rPr lang="ru-RU" sz="2800" dirty="0"/>
              <a:t>2024: предоставить готовый проект</a:t>
            </a:r>
          </a:p>
        </p:txBody>
      </p:sp>
      <p:pic>
        <p:nvPicPr>
          <p:cNvPr id="4" name="Picture 6" descr="Этапы работы - HOME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145" y="4544291"/>
            <a:ext cx="2313709" cy="23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13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48392"/>
            <a:ext cx="8915400" cy="1143000"/>
          </a:xfrm>
        </p:spPr>
        <p:txBody>
          <a:bodyPr/>
          <a:lstStyle/>
          <a:p>
            <a:r>
              <a:rPr lang="ru-RU" dirty="0"/>
              <a:t>Аналоги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9254" y="1343793"/>
            <a:ext cx="5626864" cy="5019972"/>
          </a:xfrm>
        </p:spPr>
        <p:txBody>
          <a:bodyPr/>
          <a:lstStyle/>
          <a:p>
            <a:pPr marL="0" lvl="0" indent="0">
              <a:buNone/>
            </a:pPr>
            <a:r>
              <a:rPr lang="ru-RU" sz="2800" dirty="0">
                <a:solidFill>
                  <a:prstClr val="black"/>
                </a:solidFill>
              </a:rPr>
              <a:t>Существует огромное количество систем мониторинга состояния станков.</a:t>
            </a:r>
          </a:p>
          <a:p>
            <a:pPr marL="0" lvl="0" indent="0">
              <a:buNone/>
            </a:pPr>
            <a:r>
              <a:rPr lang="ru-RU" sz="2800" b="1" dirty="0">
                <a:solidFill>
                  <a:prstClr val="black"/>
                </a:solidFill>
              </a:rPr>
              <a:t>Например: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2800" dirty="0">
                <a:solidFill>
                  <a:prstClr val="black"/>
                </a:solidFill>
              </a:rPr>
              <a:t>Система контроля станков </a:t>
            </a:r>
            <a:r>
              <a:rPr lang="en-US" sz="2800" dirty="0">
                <a:solidFill>
                  <a:prstClr val="black"/>
                </a:solidFill>
              </a:rPr>
              <a:t>CONINTEL.</a:t>
            </a: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800" dirty="0">
                <a:solidFill>
                  <a:prstClr val="black"/>
                </a:solidFill>
              </a:rPr>
              <a:t>Система мониторинга станков ЧПУ </a:t>
            </a:r>
            <a:r>
              <a:rPr lang="en-US" sz="2800" dirty="0">
                <a:solidFill>
                  <a:prstClr val="black"/>
                </a:solidFill>
              </a:rPr>
              <a:t>CNC-VISION</a:t>
            </a:r>
            <a:endParaRPr lang="ru-RU" sz="28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ru-RU" sz="2400" dirty="0">
              <a:solidFill>
                <a:prstClr val="black"/>
              </a:solidFill>
            </a:endParaRPr>
          </a:p>
        </p:txBody>
      </p:sp>
      <p:sp>
        <p:nvSpPr>
          <p:cNvPr id="4" name="AutoShape 2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Владимир вошёл в пятёрку российских городов с высоким качеством жизни |  Владимирская газета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AutoShape 34" descr="35 лучших достопримечательностей Владимира - описание и фото"/>
          <p:cNvSpPr>
            <a:spLocks noChangeAspect="1" noChangeArrowheads="1"/>
          </p:cNvSpPr>
          <p:nvPr/>
        </p:nvSpPr>
        <p:spPr bwMode="auto">
          <a:xfrm>
            <a:off x="460375" y="160337"/>
            <a:ext cx="6187560" cy="618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ECBDE2-2ABF-73BF-BEA5-1F26D487A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431" y="766260"/>
            <a:ext cx="3660745" cy="20022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02633C-68D0-87A6-91FB-BA1E1E73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66" y="3346609"/>
            <a:ext cx="3500118" cy="1968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EF10C-7B84-BD83-24E6-ECA364E7C41D}"/>
              </a:ext>
            </a:extLst>
          </p:cNvPr>
          <p:cNvSpPr txBox="1"/>
          <p:nvPr/>
        </p:nvSpPr>
        <p:spPr>
          <a:xfrm>
            <a:off x="6712794" y="2663184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Контроллер</a:t>
            </a:r>
            <a:r>
              <a:rPr lang="en-US" dirty="0"/>
              <a:t> CONINTEL</a:t>
            </a:r>
            <a:r>
              <a:rPr lang="ru-RU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C4469D-E5D6-D880-3030-A5A7DC887F96}"/>
              </a:ext>
            </a:extLst>
          </p:cNvPr>
          <p:cNvSpPr txBox="1"/>
          <p:nvPr/>
        </p:nvSpPr>
        <p:spPr>
          <a:xfrm>
            <a:off x="6237096" y="5391625"/>
            <a:ext cx="358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Рабочее окно системы </a:t>
            </a:r>
            <a:r>
              <a:rPr lang="en-US" sz="1800" dirty="0">
                <a:solidFill>
                  <a:prstClr val="black"/>
                </a:solidFill>
              </a:rPr>
              <a:t>CNC-VISION</a:t>
            </a:r>
            <a:endParaRPr lang="ru-RU" sz="1800" dirty="0">
              <a:solidFill>
                <a:prstClr val="black"/>
              </a:solidFill>
            </a:endParaRPr>
          </a:p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5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0222FE-5C07-8CAE-E606-6D469E8A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71438"/>
            <a:ext cx="8915400" cy="1143000"/>
          </a:xfrm>
        </p:spPr>
        <p:txBody>
          <a:bodyPr/>
          <a:lstStyle/>
          <a:p>
            <a:r>
              <a:rPr lang="ru-RU" dirty="0"/>
              <a:t>Наше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03615F-9E26-A3A9-AC98-DDC66FA8E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445" y="1077278"/>
            <a:ext cx="3394993" cy="1429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Мы предлагаем систему мониторинга станков ЧПУ.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01" y="1361102"/>
            <a:ext cx="3484430" cy="252473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12" y="2507099"/>
            <a:ext cx="3593026" cy="202107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3995928" y="4032502"/>
            <a:ext cx="59100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Суть состоит в том, что при остановке оборудования система видит, что работа станка прекратилась и фиксирует время и причину, которую Оператор станка должен указать из списка, указанного в программе.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0221" y="4528176"/>
            <a:ext cx="2580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Администраторский интерфейс</a:t>
            </a:r>
            <a:endParaRPr lang="ru-RU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471594" y="1083633"/>
            <a:ext cx="2580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/>
              <a:t>Пользовательский интерфейс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31871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785254"/>
              </p:ext>
            </p:extLst>
          </p:nvPr>
        </p:nvGraphicFramePr>
        <p:xfrm>
          <a:off x="-1" y="1"/>
          <a:ext cx="9906000" cy="685799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480235">
                  <a:extLst>
                    <a:ext uri="{9D8B030D-6E8A-4147-A177-3AD203B41FA5}">
                      <a16:colId xmlns:a16="http://schemas.microsoft.com/office/drawing/2014/main" val="177308009"/>
                    </a:ext>
                  </a:extLst>
                </a:gridCol>
                <a:gridCol w="2366086">
                  <a:extLst>
                    <a:ext uri="{9D8B030D-6E8A-4147-A177-3AD203B41FA5}">
                      <a16:colId xmlns:a16="http://schemas.microsoft.com/office/drawing/2014/main" val="2867003384"/>
                    </a:ext>
                  </a:extLst>
                </a:gridCol>
                <a:gridCol w="2594384">
                  <a:extLst>
                    <a:ext uri="{9D8B030D-6E8A-4147-A177-3AD203B41FA5}">
                      <a16:colId xmlns:a16="http://schemas.microsoft.com/office/drawing/2014/main" val="2439130269"/>
                    </a:ext>
                  </a:extLst>
                </a:gridCol>
                <a:gridCol w="2465295">
                  <a:extLst>
                    <a:ext uri="{9D8B030D-6E8A-4147-A177-3AD203B41FA5}">
                      <a16:colId xmlns:a16="http://schemas.microsoft.com/office/drawing/2014/main" val="381120904"/>
                    </a:ext>
                  </a:extLst>
                </a:gridCol>
              </a:tblGrid>
              <a:tr h="415636">
                <a:tc rowSpan="2"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Наше решение </a:t>
                      </a:r>
                      <a:endParaRPr lang="ru-RU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Затраты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Риски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Возможности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72279"/>
                  </a:ext>
                </a:extLst>
              </a:tr>
              <a:tr h="3221181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От </a:t>
                      </a:r>
                      <a:r>
                        <a:rPr lang="ru-RU" sz="1800" dirty="0" smtClean="0"/>
                        <a:t>150 </a:t>
                      </a:r>
                      <a:r>
                        <a:rPr lang="ru-RU" sz="1800" dirty="0" smtClean="0"/>
                        <a:t>тысяч рублей за 1 станок</a:t>
                      </a:r>
                      <a:r>
                        <a:rPr lang="ru-RU" sz="1800" baseline="0" dirty="0" smtClean="0"/>
                        <a:t> 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dirty="0" smtClean="0"/>
                        <a:t>Минимальные. Если Вы не получили пользу и решили отказаться после тестового периода, - Вы потеряли один день вашего времени и стоимость выезда специалистов для монтажа.</a:t>
                      </a:r>
                      <a:endParaRPr lang="ru-RU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Реальный график работы и простоев станков.</a:t>
                      </a: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Детализация причин всех простоев.</a:t>
                      </a:r>
                    </a:p>
                    <a:p>
                      <a:pPr lvl="0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Детализация по сменам и операторам оборудования.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452195"/>
                  </a:ext>
                </a:extLst>
              </a:tr>
              <a:tr h="3221181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/>
                        <a:t>Аналог </a:t>
                      </a:r>
                      <a:endParaRPr lang="ru-RU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Единоразово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от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</a:t>
                      </a:r>
                      <a:b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 500 000руб. за один станок. Дальнейшая техподдержка -</a:t>
                      </a:r>
                      <a:b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 100 000 </a:t>
                      </a:r>
                      <a:r>
                        <a:rPr lang="ru-RU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руб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в год.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Высокие. Если Вам не подошло решение, Вы потратили от месяца на согласование ТЗ и внедрение, а также ощутимую сумму на покупку оборудования и ПО (см. Затраты).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диагностикиа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узлов и </a:t>
                      </a:r>
                      <a:r>
                        <a:rPr lang="ru-RU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агрегаторов</a:t>
                      </a:r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промышленного оборудования.</a:t>
                      </a:r>
                    </a:p>
                    <a:p>
                      <a:pPr lvl="0" algn="l"/>
                      <a:r>
                        <a:rPr lang="ru-RU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Станок подключаются к ЧПУ станка.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429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828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836259"/>
              </p:ext>
            </p:extLst>
          </p:nvPr>
        </p:nvGraphicFramePr>
        <p:xfrm>
          <a:off x="0" y="1"/>
          <a:ext cx="9906000" cy="685799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26719926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3878999117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790056719"/>
                    </a:ext>
                  </a:extLst>
                </a:gridCol>
              </a:tblGrid>
              <a:tr h="87412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 smtClean="0"/>
                        <a:t>ЧТО ДАЕТ ВНЕДРЕНИЕ? </a:t>
                      </a:r>
                    </a:p>
                    <a:p>
                      <a:endParaRPr lang="ru-RU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614716"/>
                  </a:ext>
                </a:extLst>
              </a:tr>
              <a:tr h="1280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cap="all" dirty="0" smtClean="0"/>
                        <a:t>ДЛЯ СОБСТВЕННИКА</a:t>
                      </a:r>
                      <a:r>
                        <a:rPr lang="ru-RU" sz="2400" dirty="0" smtClean="0"/>
                        <a:t/>
                      </a:r>
                      <a:br>
                        <a:rPr lang="ru-RU" sz="2400" dirty="0" smtClean="0"/>
                      </a:br>
                      <a:r>
                        <a:rPr lang="ru-RU" sz="2400" cap="all" dirty="0" smtClean="0"/>
                        <a:t>И ГЕНДИРЕКТОРА</a:t>
                      </a:r>
                      <a:endParaRPr lang="ru-RU" sz="2400" dirty="0" smtClean="0"/>
                    </a:p>
                    <a:p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ДЛЯ ДИРЕКТОРА</a:t>
                      </a:r>
                    </a:p>
                    <a:p>
                      <a:pPr algn="ctr"/>
                      <a:r>
                        <a:rPr lang="ru-RU" sz="2400" dirty="0" smtClean="0"/>
                        <a:t>ПРОИЗВОДСТВА</a:t>
                      </a:r>
                    </a:p>
                    <a:p>
                      <a:endParaRPr lang="ru-RU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cap="all" dirty="0" smtClean="0"/>
                        <a:t>ДЛЯ ФИНАНСОВОГО</a:t>
                      </a:r>
                      <a:r>
                        <a:rPr lang="ru-RU" sz="2400" dirty="0" smtClean="0"/>
                        <a:t/>
                      </a:r>
                      <a:br>
                        <a:rPr lang="ru-RU" sz="2400" dirty="0" smtClean="0"/>
                      </a:br>
                      <a:r>
                        <a:rPr lang="ru-RU" sz="2400" cap="all" dirty="0" smtClean="0"/>
                        <a:t>ДИРЕКТОРА</a:t>
                      </a:r>
                      <a:endParaRPr lang="ru-RU" sz="2400" dirty="0" smtClean="0"/>
                    </a:p>
                    <a:p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881162"/>
                  </a:ext>
                </a:extLst>
              </a:tr>
              <a:tr h="4703155">
                <a:tc>
                  <a:txBody>
                    <a:bodyPr/>
                    <a:lstStyle/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Источник объективных данных, которые никто не может фальсифицировать.</a:t>
                      </a:r>
                      <a:endParaRPr lang="ru-RU" altLang="ru-RU" sz="2400" dirty="0" smtClean="0">
                        <a:latin typeface="+mn-lt"/>
                      </a:endParaRPr>
                    </a:p>
                    <a:p>
                      <a:pPr lv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ru-RU" altLang="ru-RU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Усиление контроля над предприятием и производственным процессом</a:t>
                      </a:r>
                    </a:p>
                    <a:p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Полная и достоверная информация о ночных сменах.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Обнаружение проблем сразу, а не в конце смены.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Сокращение времени ремонта.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Информация о фактической эффективности рабочего персонала.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Насколько на самом деле загружено производство.</a:t>
                      </a:r>
                    </a:p>
                    <a:p>
                      <a:r>
                        <a:rPr lang="ru-RU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Финансовое обоснование расширения парка оборудования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90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484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Malgun Gothic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579</Words>
  <Application>Microsoft Office PowerPoint</Application>
  <PresentationFormat>Лист A4 (210x297 мм)</PresentationFormat>
  <Paragraphs>94</Paragraphs>
  <Slides>13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Roboto</vt:lpstr>
      <vt:lpstr>Тема Office</vt:lpstr>
      <vt:lpstr>Презентация PowerPoint</vt:lpstr>
      <vt:lpstr>Проблема</vt:lpstr>
      <vt:lpstr>Актуальность:</vt:lpstr>
      <vt:lpstr>Цели и задачи проекта:</vt:lpstr>
      <vt:lpstr>Этапы работы</vt:lpstr>
      <vt:lpstr>Аналоги</vt:lpstr>
      <vt:lpstr>Наше решение</vt:lpstr>
      <vt:lpstr>Презентация PowerPoint</vt:lpstr>
      <vt:lpstr>Презентация PowerPoint</vt:lpstr>
      <vt:lpstr>Заказчик</vt:lpstr>
      <vt:lpstr>Роли в команде</vt:lpstr>
      <vt:lpstr>Литература </vt:lpstr>
      <vt:lpstr>СПАСИБО!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Приоритетный проект</dc:title>
  <dc:creator>Asus</dc:creator>
  <cp:lastModifiedBy>alex_dextop</cp:lastModifiedBy>
  <cp:revision>824</cp:revision>
  <dcterms:created xsi:type="dcterms:W3CDTF">2017-03-05T14:49:31Z</dcterms:created>
  <dcterms:modified xsi:type="dcterms:W3CDTF">2024-01-15T14:56:49Z</dcterms:modified>
  <cp:version>0906.0100.01</cp:version>
</cp:coreProperties>
</file>